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80" d="100"/>
          <a:sy n="80" d="100"/>
        </p:scale>
        <p:origin x="76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09105-A0BA-C44C-2214-F45556898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757991-6621-813C-A32F-064E9F6BE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2F34D-1F49-0852-F9D2-626EE0088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1B0A-5B28-4157-A5B4-C51E04E4268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1B85C-69E8-FA0A-545B-F4E15E09E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5D394-81F0-5614-0374-0FBBF7D08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47AB-7FC2-4965-AFE5-206097B9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5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C24F0-C2C6-8C9E-DDCE-29B05BB50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DD76D1-439A-79F8-3DA7-BC1547EBC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38066-7D37-C23A-80AB-1381D9652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1B0A-5B28-4157-A5B4-C51E04E4268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C402-EDAD-6460-EEC8-67705DCBF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B035E-9441-86DD-600A-4A247A754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47AB-7FC2-4965-AFE5-206097B9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1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D9FC93-2EAD-8568-3282-AE2F9C50C4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BFCA4-CBA3-50ED-CE26-D5124C045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85221-1CBE-2B24-188D-8A8FFC6F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1B0A-5B28-4157-A5B4-C51E04E4268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5B158-9DA9-9D1F-344A-CCDDD6933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B50B1-40AE-F264-DA3A-CAA1161B5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47AB-7FC2-4965-AFE5-206097B9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450AD-47B4-ABF3-207A-64DB3C054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AF0F1-62DF-DE3C-6872-9E2AD10F1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00EF5-3C08-2EA1-0271-BC6471CF6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1B0A-5B28-4157-A5B4-C51E04E4268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0A6FA-2D0E-FC93-5BF1-837167CE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BA1B3-ED8A-10C3-7198-793681AB9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47AB-7FC2-4965-AFE5-206097B9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8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D61E3-30AD-A0FC-8F55-9F71B5690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62DE2-15D4-2048-F5C4-91175A260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7A18C-80CE-2223-4D0B-41AED35AD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1B0A-5B28-4157-A5B4-C51E04E4268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85F0C-2E6F-A90A-15F8-495CFF1A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DAEE0-49E8-AE13-18EE-3C758948B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47AB-7FC2-4965-AFE5-206097B9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2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A3AC-9C77-6A52-E988-C7362C50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0110A-7078-9963-C508-6053D9CEF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61F7BC-C50E-B375-C5E7-09E94A937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2B832-81DC-30FE-7286-AAEC062D0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1B0A-5B28-4157-A5B4-C51E04E4268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E65E3-2BC2-56EF-491C-1F5789BF0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B3CB1-031F-8E94-9234-62948AFA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47AB-7FC2-4965-AFE5-206097B9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3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DA33A-32B5-178E-D6D6-73B69F1C1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76EA5-42F8-7FA6-43C7-546087AFC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07D4B5-91DF-338A-BE3D-3294C0475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83B4C6-02F9-169E-0AD1-A08C43970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70A251-9F18-2F16-CCCE-1A12A76F1A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0F774E-F32D-7AAA-7288-17CB75300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1B0A-5B28-4157-A5B4-C51E04E4268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9B72B-F342-6B41-A7DC-FD6264943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8E9C47-1DDF-11EA-B060-FA76AF510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47AB-7FC2-4965-AFE5-206097B9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56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F7CA5-BBEC-86D1-0D87-C35A6D12E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CDB0B-FC95-1B0D-D7E6-D195077BC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1B0A-5B28-4157-A5B4-C51E04E4268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62FC73-0B2C-EB80-56E1-7C3007DE8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7BC1CD-23DF-736E-3E67-6D07121A7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47AB-7FC2-4965-AFE5-206097B9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8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52CFA3-1B2E-1DC8-47C8-AC28E6311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1B0A-5B28-4157-A5B4-C51E04E4268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0244DF-D5CD-6B81-9BFA-71AB2D5F5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B924B5-0133-3494-E4BF-DDA4A2A74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47AB-7FC2-4965-AFE5-206097B9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6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CF92-A186-4104-3FB4-274FC3CD2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74348-9CBD-CB97-F37B-CBEA0C707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D9EEA0-CF13-8827-4689-800E12369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CF4054-3FD2-694F-529E-BB2803DB0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1B0A-5B28-4157-A5B4-C51E04E4268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FC18C-A6A1-62EC-CA18-8CF3FB082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49EF0-950C-094E-802A-4D511368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47AB-7FC2-4965-AFE5-206097B9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6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1BB4-970F-B633-3C8E-3D7F10610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B622C2-88FB-6EBC-F9CC-5D0F8228AD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EC37D7-B0E9-FC4A-773D-609B67AE6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7876E8-C82C-9937-44D3-4DF161F9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1B0A-5B28-4157-A5B4-C51E04E4268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A0C7A-D766-3454-96AB-2B32048C3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6CA71-97DC-2BD5-133B-01618B2D5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C47AB-7FC2-4965-AFE5-206097B9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8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1A5409-93B9-838C-E76A-1D0B62D96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025BE-0289-D7A1-AD26-179FB02F5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711C8-913C-C755-30C1-EFDBAA606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51B0A-5B28-4157-A5B4-C51E04E4268D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EC2B0-D51F-7BAE-96D2-331CC0B59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37EF9-5780-8191-C560-986FEE819F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C47AB-7FC2-4965-AFE5-206097B91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7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E9960-D332-C8A0-2F9E-77C2C7FF18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Vestry Committee Structure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76DF24-24BA-02E6-69FB-CFAF16843D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Draft 3/2/24</a:t>
            </a:r>
          </a:p>
        </p:txBody>
      </p:sp>
    </p:spTree>
    <p:extLst>
      <p:ext uri="{BB962C8B-B14F-4D97-AF65-F5344CB8AC3E}">
        <p14:creationId xmlns:p14="http://schemas.microsoft.com/office/powerpoint/2010/main" val="344755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FCD4FCB-D73C-6954-33DE-02B6F53EFD1C}"/>
              </a:ext>
            </a:extLst>
          </p:cNvPr>
          <p:cNvSpPr txBox="1"/>
          <p:nvPr/>
        </p:nvSpPr>
        <p:spPr>
          <a:xfrm>
            <a:off x="603196" y="4825642"/>
            <a:ext cx="10043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Vestry committees report periodically to the Vestry and perform their activities with its consent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One or more Vestry members must serve on each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Term for all members will be 3 years (after rotation overlap established)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2728E5-322B-57C4-6CF3-FB8F1CFBED52}"/>
              </a:ext>
            </a:extLst>
          </p:cNvPr>
          <p:cNvSpPr/>
          <p:nvPr/>
        </p:nvSpPr>
        <p:spPr>
          <a:xfrm>
            <a:off x="3892012" y="1776139"/>
            <a:ext cx="2013217" cy="576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Vestry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1A2B5D-CA2F-59EB-F57E-07B1CCE4EB42}"/>
              </a:ext>
            </a:extLst>
          </p:cNvPr>
          <p:cNvSpPr/>
          <p:nvPr/>
        </p:nvSpPr>
        <p:spPr>
          <a:xfrm>
            <a:off x="878281" y="2914732"/>
            <a:ext cx="914400" cy="852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Finance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9B7061-F5B0-D9B5-4FDF-25DFB69D936B}"/>
              </a:ext>
            </a:extLst>
          </p:cNvPr>
          <p:cNvSpPr/>
          <p:nvPr/>
        </p:nvSpPr>
        <p:spPr>
          <a:xfrm>
            <a:off x="2278375" y="2912170"/>
            <a:ext cx="1105859" cy="852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Steward-ship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4261F2-EBCD-EFD4-1041-4603E94E528C}"/>
              </a:ext>
            </a:extLst>
          </p:cNvPr>
          <p:cNvSpPr/>
          <p:nvPr/>
        </p:nvSpPr>
        <p:spPr>
          <a:xfrm>
            <a:off x="3905460" y="2926258"/>
            <a:ext cx="993161" cy="852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Building &amp; Grounds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DD40EE-2D9A-6AA2-0415-3E3DCE5ACE9B}"/>
              </a:ext>
            </a:extLst>
          </p:cNvPr>
          <p:cNvSpPr/>
          <p:nvPr/>
        </p:nvSpPr>
        <p:spPr>
          <a:xfrm>
            <a:off x="5462605" y="2926258"/>
            <a:ext cx="914400" cy="852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Parish Life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CD8CC4-C9FD-AADB-AAD3-69B4AA3671BB}"/>
              </a:ext>
            </a:extLst>
          </p:cNvPr>
          <p:cNvSpPr/>
          <p:nvPr/>
        </p:nvSpPr>
        <p:spPr>
          <a:xfrm>
            <a:off x="6892644" y="2926258"/>
            <a:ext cx="1089852" cy="852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Outreach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42CC9A-6BAA-39A1-5F24-F2FBD2C11476}"/>
              </a:ext>
            </a:extLst>
          </p:cNvPr>
          <p:cNvSpPr txBox="1"/>
          <p:nvPr/>
        </p:nvSpPr>
        <p:spPr>
          <a:xfrm>
            <a:off x="878281" y="3944597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Mark Schneider</a:t>
            </a:r>
          </a:p>
          <a:p>
            <a:endParaRPr lang="en-US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31A000-7E8A-7464-2D8A-7BCD9674098F}"/>
              </a:ext>
            </a:extLst>
          </p:cNvPr>
          <p:cNvSpPr txBox="1"/>
          <p:nvPr/>
        </p:nvSpPr>
        <p:spPr>
          <a:xfrm>
            <a:off x="2278375" y="3943769"/>
            <a:ext cx="9540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Chloe White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D7F7FE-1F2F-B5EE-1BD7-BD24A029EA12}"/>
              </a:ext>
            </a:extLst>
          </p:cNvPr>
          <p:cNvSpPr txBox="1"/>
          <p:nvPr/>
        </p:nvSpPr>
        <p:spPr>
          <a:xfrm>
            <a:off x="5462605" y="3933524"/>
            <a:ext cx="1047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Blaise Denton</a:t>
            </a:r>
          </a:p>
          <a:p>
            <a:r>
              <a:rPr lang="en-US" sz="1200" dirty="0"/>
              <a:t>Paul Clark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3A4FE4-67D3-E731-4CF2-AC4F6E1B94E6}"/>
              </a:ext>
            </a:extLst>
          </p:cNvPr>
          <p:cNvSpPr txBox="1"/>
          <p:nvPr/>
        </p:nvSpPr>
        <p:spPr>
          <a:xfrm>
            <a:off x="1114186" y="490142"/>
            <a:ext cx="45638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Committee Structure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A72F8D6-0C5E-1C6A-84C8-F3263B16C8E8}"/>
              </a:ext>
            </a:extLst>
          </p:cNvPr>
          <p:cNvCxnSpPr>
            <a:cxnSpLocks/>
          </p:cNvCxnSpPr>
          <p:nvPr/>
        </p:nvCxnSpPr>
        <p:spPr>
          <a:xfrm flipV="1">
            <a:off x="1335481" y="2608231"/>
            <a:ext cx="6102088" cy="128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973369-B287-6E25-3CFA-3DCB71CD68E6}"/>
              </a:ext>
            </a:extLst>
          </p:cNvPr>
          <p:cNvCxnSpPr>
            <a:cxnSpLocks/>
          </p:cNvCxnSpPr>
          <p:nvPr/>
        </p:nvCxnSpPr>
        <p:spPr>
          <a:xfrm flipH="1">
            <a:off x="4797776" y="2367886"/>
            <a:ext cx="1" cy="2482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442A433-A562-0CA7-F916-52B8DC89D998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1335481" y="2609512"/>
            <a:ext cx="0" cy="3052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593C3AC-4D70-F020-2CCD-8F790433B595}"/>
              </a:ext>
            </a:extLst>
          </p:cNvPr>
          <p:cNvCxnSpPr>
            <a:stCxn id="5" idx="0"/>
          </p:cNvCxnSpPr>
          <p:nvPr/>
        </p:nvCxnSpPr>
        <p:spPr>
          <a:xfrm flipH="1" flipV="1">
            <a:off x="2831304" y="2609512"/>
            <a:ext cx="1" cy="3026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491E11B-4DA2-E18C-6561-27FA2B80C286}"/>
              </a:ext>
            </a:extLst>
          </p:cNvPr>
          <p:cNvCxnSpPr>
            <a:stCxn id="8" idx="0"/>
          </p:cNvCxnSpPr>
          <p:nvPr/>
        </p:nvCxnSpPr>
        <p:spPr>
          <a:xfrm flipH="1" flipV="1">
            <a:off x="4402040" y="2609512"/>
            <a:ext cx="1" cy="3167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87DCDC7-A770-CB74-127A-2D66F06D4B46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5919805" y="2609512"/>
            <a:ext cx="0" cy="3167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02D5DDF-F26A-B61A-D64D-23123B5FB6C0}"/>
              </a:ext>
            </a:extLst>
          </p:cNvPr>
          <p:cNvCxnSpPr>
            <a:stCxn id="11" idx="0"/>
          </p:cNvCxnSpPr>
          <p:nvPr/>
        </p:nvCxnSpPr>
        <p:spPr>
          <a:xfrm flipV="1">
            <a:off x="7437570" y="2608231"/>
            <a:ext cx="0" cy="3180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7B77A-26FD-B594-A253-1BD6830938BE}"/>
              </a:ext>
            </a:extLst>
          </p:cNvPr>
          <p:cNvSpPr/>
          <p:nvPr/>
        </p:nvSpPr>
        <p:spPr>
          <a:xfrm>
            <a:off x="7135114" y="1124267"/>
            <a:ext cx="1694764" cy="6379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Rector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29143B-F9FF-FC90-E02A-76F3A26B1078}"/>
              </a:ext>
            </a:extLst>
          </p:cNvPr>
          <p:cNvSpPr/>
          <p:nvPr/>
        </p:nvSpPr>
        <p:spPr>
          <a:xfrm>
            <a:off x="8607191" y="2950586"/>
            <a:ext cx="2229344" cy="102135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Advisory committees</a:t>
            </a:r>
          </a:p>
          <a:p>
            <a:pPr algn="ctr"/>
            <a:r>
              <a:rPr lang="en-US" dirty="0"/>
              <a:t>Liturgy</a:t>
            </a:r>
          </a:p>
          <a:p>
            <a:pPr algn="ctr"/>
            <a:r>
              <a:rPr lang="en-US" dirty="0"/>
              <a:t>Formation </a:t>
            </a:r>
          </a:p>
          <a:p>
            <a:pPr algn="ctr"/>
            <a:r>
              <a:rPr lang="en-US" dirty="0"/>
              <a:t>Pastoral Care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D300EDF-F369-981E-19EA-9EA56C5275EE}"/>
              </a:ext>
            </a:extLst>
          </p:cNvPr>
          <p:cNvCxnSpPr>
            <a:stCxn id="3" idx="3"/>
            <a:endCxn id="18" idx="2"/>
          </p:cNvCxnSpPr>
          <p:nvPr/>
        </p:nvCxnSpPr>
        <p:spPr>
          <a:xfrm flipV="1">
            <a:off x="5905229" y="1762213"/>
            <a:ext cx="2077267" cy="3020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6CD3ECB-EB3C-80B7-BAEB-86D9065563C0}"/>
              </a:ext>
            </a:extLst>
          </p:cNvPr>
          <p:cNvCxnSpPr>
            <a:stCxn id="18" idx="2"/>
            <a:endCxn id="20" idx="0"/>
          </p:cNvCxnSpPr>
          <p:nvPr/>
        </p:nvCxnSpPr>
        <p:spPr>
          <a:xfrm>
            <a:off x="7982496" y="1762213"/>
            <a:ext cx="1739367" cy="11883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9CFA46E-7B89-DFED-7422-CAF2C889833E}"/>
              </a:ext>
            </a:extLst>
          </p:cNvPr>
          <p:cNvSpPr txBox="1"/>
          <p:nvPr/>
        </p:nvSpPr>
        <p:spPr>
          <a:xfrm>
            <a:off x="6892644" y="3933524"/>
            <a:ext cx="800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Paul Clark</a:t>
            </a:r>
          </a:p>
        </p:txBody>
      </p:sp>
    </p:spTree>
    <p:extLst>
      <p:ext uri="{BB962C8B-B14F-4D97-AF65-F5344CB8AC3E}">
        <p14:creationId xmlns:p14="http://schemas.microsoft.com/office/powerpoint/2010/main" val="1658936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FCD4FCB-D73C-6954-33DE-02B6F53EFD1C}"/>
              </a:ext>
            </a:extLst>
          </p:cNvPr>
          <p:cNvSpPr txBox="1"/>
          <p:nvPr/>
        </p:nvSpPr>
        <p:spPr>
          <a:xfrm>
            <a:off x="1152605" y="1602119"/>
            <a:ext cx="100430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Finance: with the advice and consent of the Vestry, oversees parish financial matters, prepares draft annual budget, reports to Vestry monthly on parish finances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Stewardship: organizes annual pledge drive, donor appreciation and any capital campaign; periodically provides education to parish members on spiritual discipline of stewardship and generosity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Building and Grounds: assesses priorities for maintenance of physical plant; assesses physical safety; recommends repairs; develops 5-year capital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Parish Life: organizes events to enrich lives of congregation members through community meals, celebrations and activities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Outreach: promotes selected outreach ministries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71C6C8-CE5B-3122-0908-E9C0D1DE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Descriptions</a:t>
            </a:r>
          </a:p>
        </p:txBody>
      </p:sp>
    </p:spTree>
    <p:extLst>
      <p:ext uri="{BB962C8B-B14F-4D97-AF65-F5344CB8AC3E}">
        <p14:creationId xmlns:p14="http://schemas.microsoft.com/office/powerpoint/2010/main" val="3137322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2F40CFA-96BC-AADD-0E28-C6FD1801B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Aligning Critical Issues with Committees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657B936-DD5C-206D-1CD3-F157B1D652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Finance</a:t>
            </a:r>
          </a:p>
          <a:p>
            <a:pPr lvl="1"/>
            <a:r>
              <a:rPr lang="en-US" dirty="0"/>
              <a:t>Address budget deficit</a:t>
            </a:r>
          </a:p>
          <a:p>
            <a:pPr lvl="1"/>
            <a:endParaRPr lang="en-US" dirty="0"/>
          </a:p>
          <a:p>
            <a:r>
              <a:rPr lang="en-US" dirty="0"/>
              <a:t>Stewardship</a:t>
            </a:r>
          </a:p>
          <a:p>
            <a:pPr lvl="1"/>
            <a:r>
              <a:rPr lang="en-US" dirty="0"/>
              <a:t>Fund raisers</a:t>
            </a:r>
          </a:p>
          <a:p>
            <a:pPr lvl="1"/>
            <a:r>
              <a:rPr lang="en-US" dirty="0"/>
              <a:t>Talent inventory</a:t>
            </a:r>
          </a:p>
          <a:p>
            <a:pPr lvl="1"/>
            <a:r>
              <a:rPr lang="en-US" dirty="0"/>
              <a:t>Silent Auction</a:t>
            </a:r>
          </a:p>
          <a:p>
            <a:pPr lvl="1"/>
            <a:endParaRPr lang="en-US" dirty="0"/>
          </a:p>
          <a:p>
            <a:r>
              <a:rPr lang="en-US" dirty="0"/>
              <a:t>Building and Grounds</a:t>
            </a:r>
          </a:p>
          <a:p>
            <a:pPr lvl="1"/>
            <a:r>
              <a:rPr lang="en-US" dirty="0"/>
              <a:t>Effective use of worship space</a:t>
            </a:r>
          </a:p>
          <a:p>
            <a:pPr lvl="1"/>
            <a:r>
              <a:rPr lang="en-US" dirty="0"/>
              <a:t>Physical safety</a:t>
            </a:r>
          </a:p>
          <a:p>
            <a:pPr lvl="1"/>
            <a:r>
              <a:rPr lang="en-US" dirty="0"/>
              <a:t>Capital planning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38CBE84-F51B-AD18-E26D-8661C56334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Parish Life</a:t>
            </a:r>
          </a:p>
          <a:p>
            <a:pPr lvl="1"/>
            <a:r>
              <a:rPr lang="en-US" dirty="0"/>
              <a:t>Event management/planning</a:t>
            </a:r>
          </a:p>
          <a:p>
            <a:pPr lvl="1"/>
            <a:r>
              <a:rPr lang="en-US" dirty="0"/>
              <a:t>Meals for parishioners in need</a:t>
            </a:r>
          </a:p>
          <a:p>
            <a:pPr lvl="1"/>
            <a:r>
              <a:rPr lang="en-US" dirty="0"/>
              <a:t>Additional assistance of members</a:t>
            </a:r>
          </a:p>
          <a:p>
            <a:pPr lvl="1"/>
            <a:r>
              <a:rPr lang="en-US" dirty="0"/>
              <a:t>Name tags</a:t>
            </a:r>
          </a:p>
          <a:p>
            <a:pPr lvl="1"/>
            <a:r>
              <a:rPr lang="en-US" dirty="0"/>
              <a:t>Coffee hour </a:t>
            </a:r>
          </a:p>
          <a:p>
            <a:pPr lvl="1"/>
            <a:r>
              <a:rPr lang="en-US" dirty="0"/>
              <a:t>Usher training</a:t>
            </a:r>
          </a:p>
          <a:p>
            <a:pPr lvl="1"/>
            <a:r>
              <a:rPr lang="en-US" dirty="0"/>
              <a:t>Visitor greeting</a:t>
            </a:r>
          </a:p>
          <a:p>
            <a:pPr lvl="1"/>
            <a:endParaRPr lang="en-US" dirty="0"/>
          </a:p>
          <a:p>
            <a:r>
              <a:rPr lang="en-US" dirty="0"/>
              <a:t>Outreach</a:t>
            </a:r>
          </a:p>
          <a:p>
            <a:pPr lvl="1"/>
            <a:r>
              <a:rPr lang="en-US" dirty="0"/>
              <a:t>Promote active external ministries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88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231</Words>
  <Application>Microsoft Office PowerPoint</Application>
  <PresentationFormat>Widescreen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Vestry Committee Structure</vt:lpstr>
      <vt:lpstr>PowerPoint Presentation</vt:lpstr>
      <vt:lpstr>Committee Descriptions</vt:lpstr>
      <vt:lpstr>Aligning Critical Issues with Committees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Vestry Committee Structure</dc:title>
  <dc:creator>Mark Schneider</dc:creator>
  <cp:lastModifiedBy>Mark Schneider</cp:lastModifiedBy>
  <cp:revision>15</cp:revision>
  <dcterms:created xsi:type="dcterms:W3CDTF">2023-02-18T21:49:47Z</dcterms:created>
  <dcterms:modified xsi:type="dcterms:W3CDTF">2024-02-26T20:18:54Z</dcterms:modified>
</cp:coreProperties>
</file>